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"/>
  </p:notesMasterIdLst>
  <p:sldIdLst>
    <p:sldId id="257" r:id="rId3"/>
    <p:sldId id="347" r:id="rId4"/>
    <p:sldId id="348" r:id="rId6"/>
    <p:sldId id="353" r:id="rId7"/>
    <p:sldId id="354" r:id="rId8"/>
    <p:sldId id="349" r:id="rId9"/>
    <p:sldId id="350" r:id="rId10"/>
    <p:sldId id="351" r:id="rId11"/>
    <p:sldId id="352" r:id="rId12"/>
    <p:sldId id="355" r:id="rId13"/>
    <p:sldId id="356" r:id="rId14"/>
    <p:sldId id="357" r:id="rId15"/>
    <p:sldId id="358" r:id="rId16"/>
    <p:sldId id="361" r:id="rId17"/>
    <p:sldId id="362" r:id="rId18"/>
    <p:sldId id="363" r:id="rId19"/>
    <p:sldId id="364" r:id="rId20"/>
    <p:sldId id="365" r:id="rId21"/>
    <p:sldId id="366" r:id="rId22"/>
    <p:sldId id="368" r:id="rId23"/>
    <p:sldId id="367" r:id="rId24"/>
    <p:sldId id="369" r:id="rId25"/>
    <p:sldId id="370" r:id="rId26"/>
    <p:sldId id="372" r:id="rId27"/>
    <p:sldId id="373" r:id="rId28"/>
    <p:sldId id="374" r:id="rId29"/>
    <p:sldId id="375" r:id="rId30"/>
    <p:sldId id="376" r:id="rId31"/>
    <p:sldId id="377" r:id="rId32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D967"/>
    <a:srgbClr val="64B6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66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26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6" Type="http://schemas.openxmlformats.org/officeDocument/2006/relationships/tags" Target="tags/tag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9DAB2-0A1C-C04E-AC42-2B02FC2C09B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418D2-47B9-1E46-8848-CFEC657B48E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F995F-AAA3-374E-8778-18386A4B59F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93725-8014-9B42-BC5B-7EE8F76CAF8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2CC6A-253F-C341-8D84-882096BCCE6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DB13-99D8-6B4D-87BC-B0562518923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85B3-91CA-4E42-A222-24AD7EA84FD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C6FA4-A30B-3C42-B139-DA435CC7F4A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B311-BE14-6D49-A35F-3CDAC24F8E4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F0360-94B2-A04E-9D46-B42FBB1D95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3C264-4B32-7844-B4B0-9511645F87C1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C160F-27A5-7848-85ED-732BC543A065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1BA21-A75E-3145-A31F-BFE10FE52490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E516C-9A7A-EC4F-B0D3-7657DD69612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media" Target="../media/media5.mp3"/><Relationship Id="rId3" Type="http://schemas.openxmlformats.org/officeDocument/2006/relationships/audio" Target="../media/media5.mp3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png"/><Relationship Id="rId3" Type="http://schemas.microsoft.com/office/2007/relationships/media" Target="../media/media6.mp3"/><Relationship Id="rId2" Type="http://schemas.openxmlformats.org/officeDocument/2006/relationships/audio" Target="../media/media6.mp3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microsoft.com/office/2007/relationships/media" Target="../media/media7.mp3"/><Relationship Id="rId3" Type="http://schemas.openxmlformats.org/officeDocument/2006/relationships/audio" Target="../media/media7.mp3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.png"/><Relationship Id="rId3" Type="http://schemas.microsoft.com/office/2007/relationships/media" Target="../media/media8.mp3"/><Relationship Id="rId2" Type="http://schemas.openxmlformats.org/officeDocument/2006/relationships/audio" Target="../media/media8.mp3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.png"/><Relationship Id="rId3" Type="http://schemas.microsoft.com/office/2007/relationships/media" Target="../media/media6.mp3"/><Relationship Id="rId2" Type="http://schemas.openxmlformats.org/officeDocument/2006/relationships/audio" Target="../media/media6.mp3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.png"/><Relationship Id="rId3" Type="http://schemas.microsoft.com/office/2007/relationships/media" Target="../media/media6.mp3"/><Relationship Id="rId2" Type="http://schemas.openxmlformats.org/officeDocument/2006/relationships/audio" Target="../media/media6.mp3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.png"/><Relationship Id="rId3" Type="http://schemas.microsoft.com/office/2007/relationships/media" Target="../media/media9.mp3"/><Relationship Id="rId2" Type="http://schemas.openxmlformats.org/officeDocument/2006/relationships/audio" Target="../media/media9.mp3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media" Target="../media/media10.mp3"/><Relationship Id="rId4" Type="http://schemas.openxmlformats.org/officeDocument/2006/relationships/audio" Target="../media/media10.mp3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9" Type="http://schemas.microsoft.com/office/2007/relationships/media" Target="../media/audio2.wav"/><Relationship Id="rId8" Type="http://schemas.openxmlformats.org/officeDocument/2006/relationships/audio" Target="../media/audio2.wav"/><Relationship Id="rId7" Type="http://schemas.openxmlformats.org/officeDocument/2006/relationships/image" Target="../media/image3.png"/><Relationship Id="rId6" Type="http://schemas.microsoft.com/office/2007/relationships/media" Target="../media/audio1.wav"/><Relationship Id="rId5" Type="http://schemas.openxmlformats.org/officeDocument/2006/relationships/audio" Target="../media/audio1.wav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3" Type="http://schemas.openxmlformats.org/officeDocument/2006/relationships/notesSlide" Target="../notesSlides/notesSlide26.xml"/><Relationship Id="rId12" Type="http://schemas.openxmlformats.org/officeDocument/2006/relationships/slideLayout" Target="../slideLayouts/slideLayout7.xml"/><Relationship Id="rId11" Type="http://schemas.microsoft.com/office/2007/relationships/media" Target="../media/audio3.wav"/><Relationship Id="rId10" Type="http://schemas.openxmlformats.org/officeDocument/2006/relationships/audio" Target="../media/audio3.wav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media" Target="../media/media2.mp3"/><Relationship Id="rId3" Type="http://schemas.openxmlformats.org/officeDocument/2006/relationships/audio" Target="../media/media2.mp3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media" Target="../media/media3.mp3"/><Relationship Id="rId3" Type="http://schemas.openxmlformats.org/officeDocument/2006/relationships/audio" Target="../media/media3.mp3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png"/><Relationship Id="rId3" Type="http://schemas.microsoft.com/office/2007/relationships/media" Target="../media/media4.mp3"/><Relationship Id="rId2" Type="http://schemas.openxmlformats.org/officeDocument/2006/relationships/audio" Target="../media/media4.mp3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893" y="2697288"/>
            <a:ext cx="11866792" cy="176803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66657" y="2445032"/>
            <a:ext cx="9624253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Audio and Speech Processing</a:t>
            </a:r>
            <a:endParaRPr lang="en-US" altLang="zh-CN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Assignment1</a:t>
            </a:r>
            <a:endParaRPr lang="en-US" altLang="zh-CN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49337" y="4310645"/>
            <a:ext cx="6097904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MMWD1 </a:t>
            </a:r>
            <a:r>
              <a:rPr lang="en-US" altLang="zh-CN" sz="24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22124187 </a:t>
            </a:r>
            <a:endParaRPr lang="en-US" altLang="zh-CN" sz="2400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ctr"/>
            <a:r>
              <a:rPr lang="en-US" altLang="zh-CN" sz="24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Zhang Linyihan</a:t>
            </a:r>
            <a:endParaRPr lang="en-US" altLang="zh-CN" sz="2400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956310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CS425[FZ]</a:t>
            </a:r>
            <a:endParaRPr lang="en-US" altLang="zh-CN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57325" y="1844040"/>
            <a:ext cx="8010525" cy="595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I showed a peregrine.wav[1] wave, and its audio are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256921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Waveforms</a:t>
            </a:r>
            <a:endParaRPr lang="zh-CN" altLang="en-US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167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Q3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" y="2526030"/>
            <a:ext cx="9725025" cy="3743325"/>
          </a:xfrm>
          <a:prstGeom prst="rect">
            <a:avLst/>
          </a:prstGeom>
        </p:spPr>
      </p:pic>
      <p:pic>
        <p:nvPicPr>
          <p:cNvPr id="6" name="Q3peregrine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69450" y="1729105"/>
            <a:ext cx="825500" cy="8255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7165" y="6368415"/>
            <a:ext cx="7552055" cy="3644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altLang="zh-CN" sz="16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[1] audio link</a:t>
            </a:r>
            <a:r>
              <a:rPr lang="zh-CN" altLang="en-US" sz="16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：</a:t>
            </a:r>
            <a:r>
              <a:rPr lang="en-US" altLang="zh-CN" sz="16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https://sound-effects.bbcrewind.co.uk/search?q=NHU05104233</a:t>
            </a:r>
            <a:endParaRPr lang="en-US" altLang="zh-CN" sz="16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00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5900" y="1795780"/>
            <a:ext cx="7210425" cy="595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The codes of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showing peregrine.wav wave is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256921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Waveforms</a:t>
            </a:r>
            <a:endParaRPr lang="zh-CN" altLang="en-US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167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Q3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645" y="2320925"/>
            <a:ext cx="4696460" cy="14122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3881755"/>
            <a:ext cx="4688840" cy="27184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305" y="2320925"/>
            <a:ext cx="3450590" cy="1412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57325" y="1844040"/>
            <a:ext cx="5118735" cy="595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I recorded a myspeech.wav audio, and its wave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and audio are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256921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Waveforms</a:t>
            </a:r>
            <a:endParaRPr lang="zh-CN" altLang="en-US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167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Q4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7" name="Q4myspeech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04330" y="1844040"/>
            <a:ext cx="825500" cy="8255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741285" y="1875790"/>
            <a:ext cx="3695700" cy="6788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Content: I want to buy a shoes for my football game.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325" y="2849880"/>
            <a:ext cx="9725025" cy="3743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0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5900" y="1795780"/>
            <a:ext cx="7210425" cy="595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The codes of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showing myspeech.wav wave is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256921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Waveforms</a:t>
            </a:r>
            <a:endParaRPr lang="zh-CN" altLang="en-US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167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Q4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195" y="2391410"/>
            <a:ext cx="4657725" cy="40576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990" y="2391410"/>
            <a:ext cx="4215130" cy="1988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10640" y="1795780"/>
            <a:ext cx="9555480" cy="4673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I designed a multi-sine wave, and its equation, audio and codes are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386588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Fourier transform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96635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Q5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15" y="2390140"/>
            <a:ext cx="5153025" cy="628650"/>
          </a:xfrm>
          <a:prstGeom prst="rect">
            <a:avLst/>
          </a:prstGeom>
        </p:spPr>
      </p:pic>
      <p:pic>
        <p:nvPicPr>
          <p:cNvPr id="7" name="Q5MultiSinewave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46645" y="2237105"/>
            <a:ext cx="825500" cy="825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4515" y="3145790"/>
            <a:ext cx="7683500" cy="3404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740" y="1775460"/>
            <a:ext cx="3114040" cy="22669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515" y="4133850"/>
            <a:ext cx="3114040" cy="22669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555" y="1775460"/>
            <a:ext cx="3159760" cy="226250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065" y="4133850"/>
            <a:ext cx="3165475" cy="226631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028065" y="1844040"/>
            <a:ext cx="4298315" cy="4883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ctr">
              <a:buFont typeface="Arial" panose="020B0604020202090204" pitchFamily="34" charset="0"/>
              <a:buNone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Rectangular vs Hanning window 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14475" y="4126865"/>
            <a:ext cx="3326130" cy="4889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ctr">
              <a:buFont typeface="Arial" panose="020B0604020202090204" pitchFamily="34" charset="0"/>
              <a:buNone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window size: 256 vs 2048 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71500" y="2332355"/>
            <a:ext cx="5200015" cy="12807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 sz="16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The rectangular window suddenly truncates the signal in the time domain which introduces the discontinuities at boundaries and resulting in spectral leakage.</a:t>
            </a:r>
            <a:endParaRPr lang="en-US" altLang="zh-CN" sz="16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 sz="16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Tha Hann window smoothly reduce the signal to 0 at both ends, producing a clear spectrum.</a:t>
            </a:r>
            <a:endParaRPr lang="en-US" altLang="zh-CN" sz="16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36905" y="4636770"/>
            <a:ext cx="4892040" cy="17710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 sz="16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In N=256, the frequency components appear broader and less distinct.</a:t>
            </a:r>
            <a:endParaRPr lang="en-US" altLang="zh-CN" sz="16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  <a:p>
            <a:pPr marL="342900" indent="-342900" algn="l"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1600">
                <a:solidFill>
                  <a:srgbClr val="000000"/>
                </a:solidFill>
                <a:latin typeface="Calibri" panose="020F0502020204030204"/>
                <a:ea typeface="Calibri" panose="020F0502020204030204"/>
                <a:sym typeface="+mn-ea"/>
              </a:rPr>
              <a:t>In N=2048, the frequency components appear shaply and time components is shorter than N=256.</a:t>
            </a:r>
            <a:endParaRPr lang="en-US" altLang="zh-CN" sz="16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30755" y="713740"/>
            <a:ext cx="386588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Fourier transform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96635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Q5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86485" y="1795780"/>
            <a:ext cx="4127500" cy="4679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The codes of Q5 is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610" y="2263775"/>
            <a:ext cx="3381375" cy="4295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080" y="2263775"/>
            <a:ext cx="5241925" cy="42957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230755" y="713740"/>
            <a:ext cx="386588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Fourier transform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96635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Q5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57325" y="1844040"/>
            <a:ext cx="5118735" cy="595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I recorded a vowel_speech.wav audio, and codes of Q6 are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41285" y="1875790"/>
            <a:ext cx="3695700" cy="6788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Content: aaaaaaaa~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0755" y="713740"/>
            <a:ext cx="386588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Fourier transform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96635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Q6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0" name="Q6vowel_speech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06235" y="1729105"/>
            <a:ext cx="825500" cy="825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125" y="2895600"/>
            <a:ext cx="4762500" cy="328358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706235" y="3190875"/>
            <a:ext cx="5119370" cy="13779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just">
              <a:buFont typeface="Arial" panose="020B0604020202090204" pitchFamily="34" charset="0"/>
              <a:buNone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Vowels show more than two formants because the vocal tract acts as a resonant tube with multiple resonance frequencies, each producing a formant in the spectrum.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23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5900" y="1590040"/>
            <a:ext cx="7565390" cy="7099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The FFT figures of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showing vowel_speech.wav in different window sizes N are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30755" y="713740"/>
            <a:ext cx="386588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Fourier transform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96635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Q6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80" y="2276475"/>
            <a:ext cx="3081655" cy="22599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445" y="2319020"/>
            <a:ext cx="2967990" cy="22307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010" y="4536440"/>
            <a:ext cx="3133725" cy="22599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445" y="4539615"/>
            <a:ext cx="2967990" cy="219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57325" y="1844040"/>
            <a:ext cx="5448300" cy="595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I recorded a myspeech.wav audio, and its spectrogram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and audio are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2742565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Spectrogram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612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Q7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7" name="Q4myspeech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04330" y="1844040"/>
            <a:ext cx="825500" cy="8255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741285" y="1875790"/>
            <a:ext cx="3695700" cy="6788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Content: I want to buy a shoes for my football game.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6620" y="2865120"/>
            <a:ext cx="7858125" cy="3743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0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10640" y="1795780"/>
            <a:ext cx="4460875" cy="8261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I designed a sine wave, and its equation and audio are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256921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Waveforms</a:t>
            </a:r>
            <a:endParaRPr lang="zh-CN" altLang="en-US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167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Q1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15" y="2807335"/>
            <a:ext cx="8248650" cy="3743325"/>
          </a:xfrm>
          <a:prstGeom prst="rect">
            <a:avLst/>
          </a:prstGeom>
        </p:spPr>
      </p:pic>
      <p:pic>
        <p:nvPicPr>
          <p:cNvPr id="14" name="Q1sine440Hz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75190" y="1795780"/>
            <a:ext cx="825500" cy="8255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1065" y="1795780"/>
            <a:ext cx="3467100" cy="781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4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57325" y="1844040"/>
            <a:ext cx="8674735" cy="6838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This spectrogram shows the time–frequency representation of the speech signal.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And color indicates the spectral power.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2742565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Spectrogram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612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Q7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7" name="Q4myspeech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40620" y="4142740"/>
            <a:ext cx="825500" cy="825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120" y="2839720"/>
            <a:ext cx="7858125" cy="3743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0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5900" y="1795780"/>
            <a:ext cx="8060690" cy="595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The codes of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showing myspeech.wav spectrogram is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30755" y="713740"/>
            <a:ext cx="2742565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Spectrogram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612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Q7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030" y="2277110"/>
            <a:ext cx="6581775" cy="4396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5900" y="1795780"/>
            <a:ext cx="8060690" cy="595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The codes of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showing myspeech.wav spectrogram is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30755" y="713740"/>
            <a:ext cx="2742565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Spectrogram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612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Q7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815" y="2654300"/>
            <a:ext cx="8294370" cy="2835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57325" y="1844040"/>
            <a:ext cx="7717790" cy="8261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I found Q8peregrine5_10s.mp3[1] audio, and its spectrogram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and audio are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2742565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Spectrogram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612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Q8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7165" y="6368415"/>
            <a:ext cx="7552055" cy="3644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altLang="zh-CN" sz="16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[1] audio link</a:t>
            </a:r>
            <a:r>
              <a:rPr lang="zh-CN" altLang="en-US" sz="16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：</a:t>
            </a:r>
            <a:r>
              <a:rPr lang="en-US" altLang="zh-CN" sz="16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https://sound-effects.bbcrewind.co.uk/search?q=NHU05104233</a:t>
            </a:r>
            <a:endParaRPr lang="en-US" altLang="zh-CN" sz="16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pic>
        <p:nvPicPr>
          <p:cNvPr id="6" name="Q8peregrine5_10s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93200" y="1844675"/>
            <a:ext cx="825500" cy="825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6620" y="2613025"/>
            <a:ext cx="7858125" cy="3743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50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5900" y="1795780"/>
            <a:ext cx="9182100" cy="595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The codes of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showing Q8peregrine5_10s.mp3[1] spectrogram is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30755" y="713740"/>
            <a:ext cx="2742565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Spectrogram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612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Q8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85" y="2391410"/>
            <a:ext cx="5819775" cy="3876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0" y="2391410"/>
            <a:ext cx="5436235" cy="1807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57325" y="1844040"/>
            <a:ext cx="8682355" cy="8261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I found Drum_loop.wav[2] audio, and its spectrogram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in N=256 and 2048 are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2742565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Spectrogram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612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Q9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7165" y="6368415"/>
            <a:ext cx="9368155" cy="3524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altLang="zh-CN" sz="16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[2] audio link: https://samples.landr.com/collections/free-drum-loops-breaks?genres=electronic</a:t>
            </a:r>
            <a:endParaRPr lang="en-US" altLang="zh-CN" sz="16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" y="2635885"/>
            <a:ext cx="5790565" cy="27285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845" y="2635885"/>
            <a:ext cx="5728970" cy="2729230"/>
          </a:xfrm>
          <a:prstGeom prst="rect">
            <a:avLst/>
          </a:prstGeom>
        </p:spPr>
      </p:pic>
      <p:pic>
        <p:nvPicPr>
          <p:cNvPr id="12" name="Q9Drum_loop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76840" y="1810385"/>
            <a:ext cx="825500" cy="825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94485" y="5364480"/>
            <a:ext cx="8682355" cy="8261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According to two figures, when N=256 then vertical lines are clearly segmented than the N=2048.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51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5900" y="1795780"/>
            <a:ext cx="8060690" cy="595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The codes of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showing Q9 is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30755" y="713740"/>
            <a:ext cx="2742565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Spectrogram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612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Q9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320" y="2309495"/>
            <a:ext cx="6212840" cy="20364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160" y="4640580"/>
            <a:ext cx="6223000" cy="19888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35" y="2309495"/>
            <a:ext cx="4432935" cy="3457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1555" y="1844040"/>
            <a:ext cx="10168890" cy="468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I designed three sine wave with different sample rate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s, and its audio and codes are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456184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Sampling and Aliasing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36435" y="840740"/>
            <a:ext cx="824865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Q10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895" y="2832735"/>
            <a:ext cx="3877945" cy="7353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895" y="4019550"/>
            <a:ext cx="3877945" cy="7092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260" y="5273675"/>
            <a:ext cx="3878580" cy="653415"/>
          </a:xfrm>
          <a:prstGeom prst="rect">
            <a:avLst/>
          </a:prstGeom>
        </p:spPr>
      </p:pic>
      <p:pic>
        <p:nvPicPr>
          <p:cNvPr id="13" name="q10_close_fs890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23840" y="3903345"/>
            <a:ext cx="825500" cy="825500"/>
          </a:xfrm>
          <a:prstGeom prst="rect">
            <a:avLst/>
          </a:prstGeom>
        </p:spPr>
      </p:pic>
      <p:pic>
        <p:nvPicPr>
          <p:cNvPr id="14" name="q10_low_fs512">
            <a:hlinkClick r:id="" action="ppaction://media"/>
          </p:cNvPr>
          <p:cNvPicPr/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23840" y="2770505"/>
            <a:ext cx="825500" cy="825500"/>
          </a:xfrm>
          <a:prstGeom prst="rect">
            <a:avLst/>
          </a:prstGeom>
        </p:spPr>
      </p:pic>
      <p:pic>
        <p:nvPicPr>
          <p:cNvPr id="15" name="q10_high_fs44100">
            <a:hlinkClick r:id="" action="ppaction://media"/>
          </p:cNvPr>
          <p:cNvPicPr/>
          <p:nvPr>
            <a:audi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23840" y="5273675"/>
            <a:ext cx="825500" cy="8255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304280" y="528129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90204" pitchFamily="34" charset="0"/>
              <a:buNone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When fs=44100, I can hear clear and smooth tone at the pitch.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304280" y="402209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90204" pitchFamily="34" charset="0"/>
              <a:buNone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When fs=890, I can hear unstable and grainy tone at the pitch.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304280" y="2841625"/>
            <a:ext cx="45618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90204" pitchFamily="34" charset="0"/>
              <a:buNone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When fs=512, aliasing occurs and I can hear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dull and low frequency tone.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3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>
                <p:cTn id="14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>
                <p:cTn id="15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625840" y="6090920"/>
            <a:ext cx="2743200" cy="365125"/>
          </a:xfrm>
        </p:spPr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1555" y="1454150"/>
            <a:ext cx="10229850" cy="28124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ctr">
              <a:buFont typeface="Arial" panose="020B0604020202090204" pitchFamily="34" charset="0"/>
              <a:buNone/>
            </a:pPr>
            <a:r>
              <a:rPr lang="en-US" altLang="zh-CN"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Time Domain Analysis </a:t>
            </a:r>
            <a:endParaRPr lang="en-US" altLang="zh-CN" sz="24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fs = 44100 Hz: Accurate time-domain representation with no aliasing.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fs = 890 Hz: No aliasing, but severe distortion due to sparse sampling near the Nyquist rate.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fs = 512 Hz: Aliasing occurs。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The high-frequency sinusoid appears as a low-frequency waveform in the time domain.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456184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Sampling and Aliasing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36435" y="840740"/>
            <a:ext cx="824865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Q10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" y="4549140"/>
            <a:ext cx="3783330" cy="16827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105" y="4549140"/>
            <a:ext cx="3783330" cy="15417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550" y="4549140"/>
            <a:ext cx="3760470" cy="1541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625840" y="6090920"/>
            <a:ext cx="2743200" cy="365125"/>
          </a:xfrm>
        </p:spPr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1555" y="1454150"/>
            <a:ext cx="10229850" cy="28124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ctr">
              <a:buFont typeface="Arial" panose="020B0604020202090204" pitchFamily="34" charset="0"/>
              <a:buNone/>
            </a:pPr>
            <a:r>
              <a:rPr lang="en-US" altLang="zh-CN"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FFT </a:t>
            </a:r>
            <a:r>
              <a:rPr lang="en-US" altLang="zh-CN"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Magnitude Analysis </a:t>
            </a:r>
            <a:endParaRPr lang="en-US" altLang="zh-CN" sz="24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fs = 44100 Hz: When the signal is sampled well above the Nyquist rate, the original frequency is accurately preserved.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fs = 890 Hz: Sampling close to the Nyquist rate maintains the correct frequency but degrades spectral quality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fs = 512 Hz: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Sampling below the Nyquist rate causes aliasing, resulting in a  low-frequency component.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456184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Sampling and Aliasing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36435" y="840740"/>
            <a:ext cx="824865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Q10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4566920"/>
            <a:ext cx="3880485" cy="1524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4575810"/>
            <a:ext cx="3627755" cy="15151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550" y="4575810"/>
            <a:ext cx="3628390" cy="1515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5900" y="1795780"/>
            <a:ext cx="4285615" cy="8261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The codes of Q1 is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256921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Waveforms</a:t>
            </a:r>
            <a:endParaRPr lang="zh-CN" altLang="en-US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167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Q1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4" name="Q1sine440Hz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58350" y="1684020"/>
            <a:ext cx="825500" cy="8255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515" y="1649095"/>
            <a:ext cx="3467100" cy="781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4530" y="2509520"/>
            <a:ext cx="4387215" cy="13633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4530" y="3937000"/>
            <a:ext cx="4429125" cy="24193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5100" y="2509520"/>
            <a:ext cx="4838700" cy="2486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4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71675" y="1844040"/>
            <a:ext cx="6905625" cy="595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I designed a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square wave, and its audio are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256921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Waveforms</a:t>
            </a:r>
            <a:endParaRPr lang="zh-CN" altLang="en-US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167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Q2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2704465"/>
            <a:ext cx="8248650" cy="3743325"/>
          </a:xfrm>
          <a:prstGeom prst="rect">
            <a:avLst/>
          </a:prstGeom>
        </p:spPr>
      </p:pic>
      <p:pic>
        <p:nvPicPr>
          <p:cNvPr id="6" name="Q2Squarewave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51595" y="1729105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5900" y="1795780"/>
            <a:ext cx="6037580" cy="8261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The codes of Q2 square wave is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256921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Waveforms</a:t>
            </a:r>
            <a:endParaRPr lang="zh-CN" altLang="en-US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167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Q2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228215"/>
            <a:ext cx="4758055" cy="43408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228215"/>
            <a:ext cx="4962525" cy="3848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71675" y="1844040"/>
            <a:ext cx="6905625" cy="595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I designed a triangle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 wave, and its audio are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256921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Waveforms</a:t>
            </a:r>
            <a:endParaRPr lang="zh-CN" altLang="en-US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167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Q2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60" y="2526665"/>
            <a:ext cx="8248650" cy="3743325"/>
          </a:xfrm>
          <a:prstGeom prst="rect">
            <a:avLst/>
          </a:prstGeom>
        </p:spPr>
      </p:pic>
      <p:pic>
        <p:nvPicPr>
          <p:cNvPr id="11" name="Q2Trianglewave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87155" y="1701165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4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5900" y="1795780"/>
            <a:ext cx="6037580" cy="8261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The codes of Q2 triangle wave is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256921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Waveforms</a:t>
            </a:r>
            <a:endParaRPr lang="zh-CN" altLang="en-US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167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Q2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2539365"/>
            <a:ext cx="6438900" cy="3800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71675" y="1844040"/>
            <a:ext cx="7105650" cy="595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I designed a sawtooth wave, and its audio are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256921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Waveforms</a:t>
            </a:r>
            <a:endParaRPr lang="zh-CN" altLang="en-US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167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Q2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7" name="Q2Sawtoothwave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71305" y="1614170"/>
            <a:ext cx="825500" cy="825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1675" y="2526030"/>
            <a:ext cx="8248650" cy="3743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5900" y="1795780"/>
            <a:ext cx="6037580" cy="8261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The codes of Q2 sawtooth wave is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256921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Waveforms</a:t>
            </a:r>
            <a:endParaRPr lang="zh-CN" altLang="en-US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167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Q2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75" y="2377440"/>
            <a:ext cx="5200650" cy="3867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GVmMDI4YzU2NjZiYmYxYzI2NWUwZTdiYzFmNmRjMTk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4007</Words>
  <Application>WPS 演示</Application>
  <PresentationFormat>宽屏</PresentationFormat>
  <Paragraphs>256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9" baseType="lpstr">
      <vt:lpstr>Arial</vt:lpstr>
      <vt:lpstr>宋体</vt:lpstr>
      <vt:lpstr>Wingdings</vt:lpstr>
      <vt:lpstr>Calibri</vt:lpstr>
      <vt:lpstr>Helvetica Neue</vt:lpstr>
      <vt:lpstr>微软雅黑</vt:lpstr>
      <vt:lpstr>Calibri</vt:lpstr>
      <vt:lpstr>Arial</vt:lpstr>
      <vt:lpstr>等线</vt:lpstr>
      <vt:lpstr>汉仪中等线KW</vt:lpstr>
      <vt:lpstr>汉仪旗黑</vt:lpstr>
      <vt:lpstr>宋体</vt:lpstr>
      <vt:lpstr>Arial Unicode MS</vt:lpstr>
      <vt:lpstr>等线 Light</vt:lpstr>
      <vt:lpstr>Times New Roman</vt:lpstr>
      <vt:lpstr>汉仪书宋二KW</vt:lpstr>
      <vt:lpstr>Times New Roman</vt:lpstr>
      <vt:lpstr>微软雅黑</vt:lpstr>
      <vt:lpstr>Menlo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锦仁 马</dc:creator>
  <cp:lastModifiedBy>小嘟嘟</cp:lastModifiedBy>
  <cp:revision>839</cp:revision>
  <dcterms:created xsi:type="dcterms:W3CDTF">2026-01-05T17:13:51Z</dcterms:created>
  <dcterms:modified xsi:type="dcterms:W3CDTF">2026-01-05T17:13:51Z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529D538912AE42E499ADEF83D2382516_13</vt:lpwstr>
  </property>
  <property fmtid="{D5CDD505-2E9C-101B-9397-08002B2CF9AE}" pid="3" name="KSOProductBuildVer">
    <vt:lpwstr>2052-12.1.24031.24031</vt:lpwstr>
  </property>
</Properties>
</file>